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8803600" cy="51206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822"/>
    <a:srgbClr val="0085CE"/>
    <a:srgbClr val="0375B3"/>
    <a:srgbClr val="E21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699" autoAdjust="0"/>
    <p:restoredTop sz="94660"/>
  </p:normalViewPr>
  <p:slideViewPr>
    <p:cSldViewPr snapToGrid="0">
      <p:cViewPr>
        <p:scale>
          <a:sx n="20" d="100"/>
          <a:sy n="20" d="100"/>
        </p:scale>
        <p:origin x="1666" y="-29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0" y="8380311"/>
            <a:ext cx="24483060" cy="17827413"/>
          </a:xfrm>
        </p:spPr>
        <p:txBody>
          <a:bodyPr anchor="b"/>
          <a:lstStyle>
            <a:lvl1pPr algn="ctr">
              <a:defRPr sz="189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450" y="26895217"/>
            <a:ext cx="21602700" cy="12363023"/>
          </a:xfrm>
        </p:spPr>
        <p:txBody>
          <a:bodyPr/>
          <a:lstStyle>
            <a:lvl1pPr marL="0" indent="0" algn="ctr">
              <a:buNone/>
              <a:defRPr sz="7560"/>
            </a:lvl1pPr>
            <a:lvl2pPr marL="1440180" indent="0" algn="ctr">
              <a:buNone/>
              <a:defRPr sz="6300"/>
            </a:lvl2pPr>
            <a:lvl3pPr marL="2880360" indent="0" algn="ctr">
              <a:buNone/>
              <a:defRPr sz="5670"/>
            </a:lvl3pPr>
            <a:lvl4pPr marL="4320540" indent="0" algn="ctr">
              <a:buNone/>
              <a:defRPr sz="5040"/>
            </a:lvl4pPr>
            <a:lvl5pPr marL="5760720" indent="0" algn="ctr">
              <a:buNone/>
              <a:defRPr sz="5040"/>
            </a:lvl5pPr>
            <a:lvl6pPr marL="7200900" indent="0" algn="ctr">
              <a:buNone/>
              <a:defRPr sz="5040"/>
            </a:lvl6pPr>
            <a:lvl7pPr marL="8641080" indent="0" algn="ctr">
              <a:buNone/>
              <a:defRPr sz="5040"/>
            </a:lvl7pPr>
            <a:lvl8pPr marL="10081260" indent="0" algn="ctr">
              <a:buNone/>
              <a:defRPr sz="5040"/>
            </a:lvl8pPr>
            <a:lvl9pPr marL="11521440" indent="0" algn="ctr">
              <a:buNone/>
              <a:defRPr sz="504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11.11.2023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0325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11.11.2023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228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2578" y="2726267"/>
            <a:ext cx="6210776" cy="43395057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249" y="2726267"/>
            <a:ext cx="18272284" cy="4339505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11.11.2023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43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11.11.2023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114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247" y="12766055"/>
            <a:ext cx="24843105" cy="21300436"/>
          </a:xfrm>
        </p:spPr>
        <p:txBody>
          <a:bodyPr anchor="b"/>
          <a:lstStyle>
            <a:lvl1pPr>
              <a:defRPr sz="189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247" y="34268002"/>
            <a:ext cx="24843105" cy="11201396"/>
          </a:xfrm>
        </p:spPr>
        <p:txBody>
          <a:bodyPr/>
          <a:lstStyle>
            <a:lvl1pPr marL="0" indent="0">
              <a:buNone/>
              <a:defRPr sz="7560">
                <a:solidFill>
                  <a:schemeClr val="tx1"/>
                </a:solidFill>
              </a:defRPr>
            </a:lvl1pPr>
            <a:lvl2pPr marL="144018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3pPr>
            <a:lvl4pPr marL="432054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72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9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108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11.11.2023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27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248" y="13631334"/>
            <a:ext cx="12241530" cy="3248999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1823" y="13631334"/>
            <a:ext cx="12241530" cy="3248999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11.11.2023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145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999" y="2726278"/>
            <a:ext cx="24843105" cy="98975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4002" y="12552684"/>
            <a:ext cx="12185271" cy="6151876"/>
          </a:xfrm>
        </p:spPr>
        <p:txBody>
          <a:bodyPr anchor="b"/>
          <a:lstStyle>
            <a:lvl1pPr marL="0" indent="0">
              <a:buNone/>
              <a:defRPr sz="756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670" b="1"/>
            </a:lvl3pPr>
            <a:lvl4pPr marL="4320540" indent="0">
              <a:buNone/>
              <a:defRPr sz="5040" b="1"/>
            </a:lvl4pPr>
            <a:lvl5pPr marL="5760720" indent="0">
              <a:buNone/>
              <a:defRPr sz="5040" b="1"/>
            </a:lvl5pPr>
            <a:lvl6pPr marL="7200900" indent="0">
              <a:buNone/>
              <a:defRPr sz="5040" b="1"/>
            </a:lvl6pPr>
            <a:lvl7pPr marL="8641080" indent="0">
              <a:buNone/>
              <a:defRPr sz="5040" b="1"/>
            </a:lvl7pPr>
            <a:lvl8pPr marL="10081260" indent="0">
              <a:buNone/>
              <a:defRPr sz="5040" b="1"/>
            </a:lvl8pPr>
            <a:lvl9pPr marL="11521440" indent="0">
              <a:buNone/>
              <a:defRPr sz="504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4002" y="18704560"/>
            <a:ext cx="12185271" cy="2751159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1824" y="12552684"/>
            <a:ext cx="12245282" cy="6151876"/>
          </a:xfrm>
        </p:spPr>
        <p:txBody>
          <a:bodyPr anchor="b"/>
          <a:lstStyle>
            <a:lvl1pPr marL="0" indent="0">
              <a:buNone/>
              <a:defRPr sz="756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670" b="1"/>
            </a:lvl3pPr>
            <a:lvl4pPr marL="4320540" indent="0">
              <a:buNone/>
              <a:defRPr sz="5040" b="1"/>
            </a:lvl4pPr>
            <a:lvl5pPr marL="5760720" indent="0">
              <a:buNone/>
              <a:defRPr sz="5040" b="1"/>
            </a:lvl5pPr>
            <a:lvl6pPr marL="7200900" indent="0">
              <a:buNone/>
              <a:defRPr sz="5040" b="1"/>
            </a:lvl6pPr>
            <a:lvl7pPr marL="8641080" indent="0">
              <a:buNone/>
              <a:defRPr sz="5040" b="1"/>
            </a:lvl7pPr>
            <a:lvl8pPr marL="10081260" indent="0">
              <a:buNone/>
              <a:defRPr sz="5040" b="1"/>
            </a:lvl8pPr>
            <a:lvl9pPr marL="11521440" indent="0">
              <a:buNone/>
              <a:defRPr sz="504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1824" y="18704560"/>
            <a:ext cx="12245282" cy="2751159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11.11.2023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32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11.11.2023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55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11.11.2023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7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999" y="3413760"/>
            <a:ext cx="9289911" cy="11948160"/>
          </a:xfrm>
        </p:spPr>
        <p:txBody>
          <a:bodyPr anchor="b"/>
          <a:lstStyle>
            <a:lvl1pPr>
              <a:defRPr sz="1008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5281" y="7372785"/>
            <a:ext cx="14581823" cy="36389733"/>
          </a:xfrm>
        </p:spPr>
        <p:txBody>
          <a:bodyPr/>
          <a:lstStyle>
            <a:lvl1pPr>
              <a:defRPr sz="10080"/>
            </a:lvl1pPr>
            <a:lvl2pPr>
              <a:defRPr sz="8820"/>
            </a:lvl2pPr>
            <a:lvl3pPr>
              <a:defRPr sz="756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999" y="15361920"/>
            <a:ext cx="9289911" cy="28459857"/>
          </a:xfrm>
        </p:spPr>
        <p:txBody>
          <a:bodyPr/>
          <a:lstStyle>
            <a:lvl1pPr marL="0" indent="0">
              <a:buNone/>
              <a:defRPr sz="5040"/>
            </a:lvl1pPr>
            <a:lvl2pPr marL="1440180" indent="0">
              <a:buNone/>
              <a:defRPr sz="4410"/>
            </a:lvl2pPr>
            <a:lvl3pPr marL="2880360" indent="0">
              <a:buNone/>
              <a:defRPr sz="3780"/>
            </a:lvl3pPr>
            <a:lvl4pPr marL="4320540" indent="0">
              <a:buNone/>
              <a:defRPr sz="3150"/>
            </a:lvl4pPr>
            <a:lvl5pPr marL="5760720" indent="0">
              <a:buNone/>
              <a:defRPr sz="3150"/>
            </a:lvl5pPr>
            <a:lvl6pPr marL="7200900" indent="0">
              <a:buNone/>
              <a:defRPr sz="3150"/>
            </a:lvl6pPr>
            <a:lvl7pPr marL="8641080" indent="0">
              <a:buNone/>
              <a:defRPr sz="3150"/>
            </a:lvl7pPr>
            <a:lvl8pPr marL="10081260" indent="0">
              <a:buNone/>
              <a:defRPr sz="3150"/>
            </a:lvl8pPr>
            <a:lvl9pPr marL="11521440" indent="0">
              <a:buNone/>
              <a:defRPr sz="31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11.11.2023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79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999" y="3413760"/>
            <a:ext cx="9289911" cy="11948160"/>
          </a:xfrm>
        </p:spPr>
        <p:txBody>
          <a:bodyPr anchor="b"/>
          <a:lstStyle>
            <a:lvl1pPr>
              <a:defRPr sz="1008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5281" y="7372785"/>
            <a:ext cx="14581823" cy="36389733"/>
          </a:xfrm>
        </p:spPr>
        <p:txBody>
          <a:bodyPr anchor="t"/>
          <a:lstStyle>
            <a:lvl1pPr marL="0" indent="0">
              <a:buNone/>
              <a:defRPr sz="10080"/>
            </a:lvl1pPr>
            <a:lvl2pPr marL="1440180" indent="0">
              <a:buNone/>
              <a:defRPr sz="8820"/>
            </a:lvl2pPr>
            <a:lvl3pPr marL="2880360" indent="0">
              <a:buNone/>
              <a:defRPr sz="7560"/>
            </a:lvl3pPr>
            <a:lvl4pPr marL="4320540" indent="0">
              <a:buNone/>
              <a:defRPr sz="6300"/>
            </a:lvl4pPr>
            <a:lvl5pPr marL="5760720" indent="0">
              <a:buNone/>
              <a:defRPr sz="6300"/>
            </a:lvl5pPr>
            <a:lvl6pPr marL="7200900" indent="0">
              <a:buNone/>
              <a:defRPr sz="6300"/>
            </a:lvl6pPr>
            <a:lvl7pPr marL="8641080" indent="0">
              <a:buNone/>
              <a:defRPr sz="6300"/>
            </a:lvl7pPr>
            <a:lvl8pPr marL="10081260" indent="0">
              <a:buNone/>
              <a:defRPr sz="6300"/>
            </a:lvl8pPr>
            <a:lvl9pPr marL="11521440" indent="0">
              <a:buNone/>
              <a:defRPr sz="63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999" y="15361920"/>
            <a:ext cx="9289911" cy="28459857"/>
          </a:xfrm>
        </p:spPr>
        <p:txBody>
          <a:bodyPr/>
          <a:lstStyle>
            <a:lvl1pPr marL="0" indent="0">
              <a:buNone/>
              <a:defRPr sz="5040"/>
            </a:lvl1pPr>
            <a:lvl2pPr marL="1440180" indent="0">
              <a:buNone/>
              <a:defRPr sz="4410"/>
            </a:lvl2pPr>
            <a:lvl3pPr marL="2880360" indent="0">
              <a:buNone/>
              <a:defRPr sz="3780"/>
            </a:lvl3pPr>
            <a:lvl4pPr marL="4320540" indent="0">
              <a:buNone/>
              <a:defRPr sz="3150"/>
            </a:lvl4pPr>
            <a:lvl5pPr marL="5760720" indent="0">
              <a:buNone/>
              <a:defRPr sz="3150"/>
            </a:lvl5pPr>
            <a:lvl6pPr marL="7200900" indent="0">
              <a:buNone/>
              <a:defRPr sz="3150"/>
            </a:lvl6pPr>
            <a:lvl7pPr marL="8641080" indent="0">
              <a:buNone/>
              <a:defRPr sz="3150"/>
            </a:lvl7pPr>
            <a:lvl8pPr marL="10081260" indent="0">
              <a:buNone/>
              <a:defRPr sz="3150"/>
            </a:lvl8pPr>
            <a:lvl9pPr marL="11521440" indent="0">
              <a:buNone/>
              <a:defRPr sz="31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11.11.2023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52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248" y="2726278"/>
            <a:ext cx="24843105" cy="9897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248" y="13631334"/>
            <a:ext cx="24843105" cy="32489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248" y="47460758"/>
            <a:ext cx="6480810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D7FA3-E5E7-4F60-A9F7-BF0E9331A393}" type="datetimeFigureOut">
              <a:rPr lang="cs-CZ" smtClean="0"/>
              <a:t>11.11.2023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1193" y="47460758"/>
            <a:ext cx="9721215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2543" y="47460758"/>
            <a:ext cx="6480810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88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880360" rtl="0" eaLnBrk="1" latinLnBrk="0" hangingPunct="1">
        <a:lnSpc>
          <a:spcPct val="90000"/>
        </a:lnSpc>
        <a:spcBef>
          <a:spcPct val="0"/>
        </a:spcBef>
        <a:buNone/>
        <a:defRPr sz="13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90" indent="-720090" algn="l" defTabSz="2880360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2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63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648081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92099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936117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224153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6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20090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864108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08126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152144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85C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0136788" y="21901482"/>
            <a:ext cx="9639804" cy="23338236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359992" tIns="359992" rIns="359992" bIns="359992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nl-NL" sz="3700" b="1" dirty="0">
                <a:solidFill>
                  <a:srgbClr val="F25822"/>
                </a:solidFill>
                <a:latin typeface="Arial" panose="020B0604020202020204" pitchFamily="34" charset="0"/>
              </a:rPr>
              <a:t>Vlastní kazuistika</a:t>
            </a:r>
            <a:endParaRPr lang="en-GB" altLang="nl-NL" sz="3700" b="1" dirty="0">
              <a:solidFill>
                <a:srgbClr val="F25822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sz="4400" dirty="0"/>
              <a:t>Nyní 44letá pacientka byla v roce 2014 vyšetřena na dermatologii pro rostoucí pigmentový névus na levém bérci. Byla indikována prostá excize névu s histologickým průkazem maligního melanomu. Následně byla doplněna </a:t>
            </a:r>
            <a:r>
              <a:rPr lang="cs-CZ" sz="4400" dirty="0" err="1"/>
              <a:t>reexcize</a:t>
            </a:r>
            <a:r>
              <a:rPr lang="cs-CZ" sz="4400" dirty="0"/>
              <a:t> jizvy a provedena </a:t>
            </a:r>
            <a:r>
              <a:rPr lang="cs-CZ" sz="4400" dirty="0" err="1"/>
              <a:t>ingvinální</a:t>
            </a:r>
            <a:r>
              <a:rPr lang="cs-CZ" sz="4400" dirty="0"/>
              <a:t> </a:t>
            </a:r>
            <a:r>
              <a:rPr lang="cs-CZ" sz="4400" dirty="0" err="1"/>
              <a:t>lymfadenektomie</a:t>
            </a:r>
            <a:r>
              <a:rPr lang="cs-CZ" sz="4400" dirty="0"/>
              <a:t> bez průkazu metastáz. Pacientka pravidelně sledována v melanomové poradně. V roce 2022 byla pacientka odeslána obvodním gynekologem in </a:t>
            </a:r>
            <a:r>
              <a:rPr lang="cs-CZ" sz="4400" dirty="0" err="1"/>
              <a:t>gr.h</a:t>
            </a:r>
            <a:r>
              <a:rPr lang="cs-CZ" sz="4400" dirty="0"/>
              <a:t>. 35+ k dispenzarizaci do rizikové poradny pro </a:t>
            </a:r>
            <a:r>
              <a:rPr lang="cs-CZ" sz="4400" dirty="0" err="1"/>
              <a:t>gemini</a:t>
            </a:r>
            <a:r>
              <a:rPr lang="cs-CZ" sz="4400" dirty="0"/>
              <a:t> </a:t>
            </a:r>
            <a:r>
              <a:rPr lang="cs-CZ" sz="4400" dirty="0" err="1"/>
              <a:t>bichoriati</a:t>
            </a:r>
            <a:r>
              <a:rPr lang="cs-CZ" sz="4400" dirty="0"/>
              <a:t> </a:t>
            </a:r>
            <a:r>
              <a:rPr lang="cs-CZ" sz="4400" dirty="0" err="1"/>
              <a:t>biamniati</a:t>
            </a:r>
            <a:r>
              <a:rPr lang="cs-CZ" sz="4400" dirty="0"/>
              <a:t>. Z těhotenské průkazky bylo zjištěno, že od 10. týdne těhotenství je při pravidelných gynekologických kontrolách sledován rostoucí útvar v levé hraně děložní, zpočátku velikosti cca 30mm, popisován jako myom. Při našem vyšetření byla na UZ při tříselném kanálu popsána oválná rezistence velikosti 95x70mm nesouvisející s dělohou. Byla provedena magnetická rezonance pánve, z jejího popisu však vyplývá, že obraz imponuje jako ambulantním gynekologem popisovaný myom. Bylo indikováno ukončení gravidity císařským řezem ve 36. týdnu těhotenství. Oba plody byly vybaveny bez komplikací. </a:t>
            </a:r>
            <a:endParaRPr lang="en-AU" altLang="nl-NL" sz="4400" dirty="0">
              <a:latin typeface="Arial" panose="020B0604020202020204" pitchFamily="34" charset="0"/>
            </a:endParaRP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20503910" y="14660165"/>
            <a:ext cx="7647741" cy="15896035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359992" tIns="359992" rIns="359992" bIns="359992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4400" dirty="0"/>
              <a:t>Tumor malé pánve byl lokalizován </a:t>
            </a:r>
            <a:r>
              <a:rPr lang="cs-CZ" sz="4400" dirty="0" err="1"/>
              <a:t>retroperitoneálně</a:t>
            </a:r>
            <a:r>
              <a:rPr lang="cs-CZ" sz="4400" dirty="0"/>
              <a:t> vlevo a nesouvisel s dělohou. Chirurg provedl </a:t>
            </a:r>
            <a:r>
              <a:rPr lang="cs-CZ" sz="4400" dirty="0" err="1"/>
              <a:t>extirpaci</a:t>
            </a:r>
            <a:r>
              <a:rPr lang="cs-CZ" sz="4400" dirty="0"/>
              <a:t> pigmentovaného tumoru velikosti 120x80x60mm. Dle histologického nálezu se jednalo o lymfatickou uzlinu v celém rozsahu infiltrovanou strukturami metastatického melanomu. Placenty byly histologicky bez patologické infiltrace. Pacientka odmítla doporučenou adjuvantní terapii. V dubnu letošního roku bylo provedeno CT vyšetření hrudníku a břicha s nálezem zmnožených LU v </a:t>
            </a:r>
            <a:r>
              <a:rPr lang="cs-CZ" sz="4400" dirty="0" err="1"/>
              <a:t>retroperitoneu</a:t>
            </a:r>
            <a:r>
              <a:rPr lang="cs-CZ" sz="4400" dirty="0"/>
              <a:t> a suspektní metastázy na peritoneu. Pacientka odmítla následnou léčbu a dispenzarizaci.</a:t>
            </a:r>
            <a:endParaRPr lang="en-AU" altLang="nl-NL" sz="4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AU" altLang="nl-NL" sz="2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AU" altLang="nl-NL" sz="2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AU" altLang="nl-NL" sz="2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AU" altLang="nl-NL" sz="2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AU" altLang="nl-NL" sz="2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AU" altLang="nl-NL" sz="2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AU" altLang="nl-NL" sz="2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AU" altLang="nl-NL" sz="2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AU" altLang="nl-NL" sz="2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AU" altLang="nl-NL" sz="2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cs-CZ" altLang="nl-NL" sz="2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cs-CZ" altLang="nl-NL" sz="2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cs-CZ" altLang="nl-NL" sz="2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AU" altLang="nl-NL" sz="2800" dirty="0">
              <a:latin typeface="Arial" panose="020B0604020202020204" pitchFamily="34" charset="0"/>
            </a:endParaRP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1465010" y="11445470"/>
            <a:ext cx="26059430" cy="2044208"/>
          </a:xfrm>
          <a:prstGeom prst="rect">
            <a:avLst/>
          </a:prstGeom>
          <a:noFill/>
          <a:ln>
            <a:noFill/>
          </a:ln>
        </p:spPr>
        <p:txBody>
          <a:bodyPr lIns="359992" tIns="359992" rIns="359992" bIns="359992" anchor="ctr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cs-CZ" altLang="nl-NL" sz="4800" b="1" dirty="0">
                <a:solidFill>
                  <a:srgbClr val="F25822"/>
                </a:solidFill>
                <a:latin typeface="Arial" panose="020B0604020202020204" pitchFamily="34" charset="0"/>
              </a:rPr>
              <a:t>MUDr. Tereza Šperlová</a:t>
            </a:r>
            <a:r>
              <a:rPr lang="en-GB" altLang="nl-NL" sz="4800" b="1" dirty="0">
                <a:solidFill>
                  <a:srgbClr val="F25822"/>
                </a:solidFill>
                <a:latin typeface="Arial" panose="020B0604020202020204" pitchFamily="34" charset="0"/>
              </a:rPr>
              <a:t>, </a:t>
            </a:r>
            <a:r>
              <a:rPr lang="cs-CZ" altLang="nl-NL" sz="4800" b="1" dirty="0">
                <a:solidFill>
                  <a:srgbClr val="F25822"/>
                </a:solidFill>
                <a:latin typeface="Arial" panose="020B0604020202020204" pitchFamily="34" charset="0"/>
              </a:rPr>
              <a:t>MUDr. Tereza Kutová, prim. MUDr. Miloš Velemínský, Ph.D.</a:t>
            </a:r>
            <a:endParaRPr lang="en-GB" altLang="nl-NL" sz="4800" b="1" baseline="30000" dirty="0">
              <a:solidFill>
                <a:srgbClr val="F25822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cs-CZ" altLang="nl-NL" sz="4400" dirty="0" err="1">
                <a:solidFill>
                  <a:srgbClr val="F25822"/>
                </a:solidFill>
                <a:latin typeface="Arial" panose="020B0604020202020204" pitchFamily="34" charset="0"/>
              </a:rPr>
              <a:t>Gynekologicko</a:t>
            </a:r>
            <a:r>
              <a:rPr lang="cs-CZ" altLang="nl-NL" sz="4400" dirty="0">
                <a:solidFill>
                  <a:srgbClr val="F25822"/>
                </a:solidFill>
                <a:latin typeface="Arial" panose="020B0604020202020204" pitchFamily="34" charset="0"/>
              </a:rPr>
              <a:t> – porodnické oddělení Nemocnice České Budějovice, a.s.</a:t>
            </a:r>
            <a:endParaRPr lang="en-GB" altLang="nl-NL" sz="4400" dirty="0">
              <a:solidFill>
                <a:srgbClr val="F25822"/>
              </a:solidFill>
              <a:latin typeface="Arial" panose="020B0604020202020204" pitchFamily="34" charset="0"/>
            </a:endParaRPr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20429631" y="40244290"/>
            <a:ext cx="7691950" cy="10447760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359992" tIns="359992" rIns="359992" bIns="359992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nl-NL" sz="3700" b="1" dirty="0">
                <a:solidFill>
                  <a:srgbClr val="F25822"/>
                </a:solidFill>
                <a:latin typeface="Arial" panose="020B0604020202020204" pitchFamily="34" charset="0"/>
              </a:rPr>
              <a:t>Závěr</a:t>
            </a:r>
            <a:endParaRPr lang="en-GB" altLang="nl-NL" sz="3700" b="1" dirty="0">
              <a:solidFill>
                <a:srgbClr val="F25822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sz="4400" dirty="0"/>
              <a:t>Maligní melanom v těhotenství není bohužel raritou. Může mít horší prognózu a často je diagnostikován jako pokročilejší nález, těhotenství pravděpodobně působí na melanom částečně stimulačně. Důležité je histolog </a:t>
            </a:r>
            <a:r>
              <a:rPr lang="cs-CZ" sz="4400" dirty="0" err="1"/>
              <a:t>ické</a:t>
            </a:r>
            <a:r>
              <a:rPr lang="cs-CZ" sz="4400" dirty="0"/>
              <a:t> vyšetření placenty po porodu a s tím spojené riziko metastazování do plodového vejce.</a:t>
            </a:r>
            <a:endParaRPr lang="cs-CZ" altLang="nl-NL" sz="4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AU" altLang="nl-NL" sz="2800" dirty="0">
              <a:latin typeface="Arial" panose="020B0604020202020204" pitchFamily="34" charset="0"/>
            </a:endParaRPr>
          </a:p>
        </p:txBody>
      </p:sp>
      <p:sp>
        <p:nvSpPr>
          <p:cNvPr id="40" name="Text Box 71"/>
          <p:cNvSpPr txBox="1">
            <a:spLocks noChangeArrowheads="1"/>
          </p:cNvSpPr>
          <p:nvPr/>
        </p:nvSpPr>
        <p:spPr bwMode="auto">
          <a:xfrm>
            <a:off x="1477227" y="47610458"/>
            <a:ext cx="7592624" cy="101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9992" tIns="359992" rIns="359992" bIns="359992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900" i="1" dirty="0"/>
              <a:t>popisek</a:t>
            </a:r>
            <a:endParaRPr lang="en-AU" altLang="cs-CZ" sz="1900" i="1" dirty="0"/>
          </a:p>
        </p:txBody>
      </p: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907740" y="14660164"/>
            <a:ext cx="8501731" cy="17420036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359992" tIns="359992" rIns="359992" bIns="359992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nl-NL" sz="3700" b="1" dirty="0">
                <a:solidFill>
                  <a:srgbClr val="F25822"/>
                </a:solidFill>
                <a:latin typeface="Arial" panose="020B0604020202020204" pitchFamily="34" charset="0"/>
              </a:rPr>
              <a:t>Úvod</a:t>
            </a:r>
          </a:p>
          <a:p>
            <a:pPr>
              <a:spcBef>
                <a:spcPct val="20000"/>
              </a:spcBef>
            </a:pPr>
            <a:r>
              <a:rPr lang="cs-CZ" sz="4400" dirty="0"/>
              <a:t>Maligní melanom je nádorové onemocnění kůže, jehož incidence každým rokem stoupá. Velký vliv na rozvoj melanomu má vystavení kůže slunečnímu záření. Maligní melanom je velmi nebezpečný tvorbou metastáz i dlouhou dobu po chirurgickém odstranění primární léze. V boji s melanomem je důležitá včasná a přesná diagnostika, vyhledávání rizikových skupin pacientů a preventivní opatření. Terapií je chirurgická excize s dostatečným lemem zdravé tkáně a následně dlouhodobá dispenzarizace. Dále je k dispozici imunoterapie a adjuvantní radioterapie. Maligní melanom je nejčastější malignita diagnostikovaná v těhotenství, kdy může mít i horší prognózu, jako jeden z mála nádorů metastazuje do placenty.</a:t>
            </a:r>
            <a:endParaRPr lang="en-US" altLang="nl-NL" sz="4400" dirty="0">
              <a:latin typeface="Arial" panose="020B0604020202020204" pitchFamily="34" charset="0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345117" y="8309975"/>
            <a:ext cx="27923721" cy="2779497"/>
          </a:xfrm>
          <a:prstGeom prst="rect">
            <a:avLst/>
          </a:prstGeom>
          <a:noFill/>
          <a:ln>
            <a:noFill/>
          </a:ln>
        </p:spPr>
        <p:txBody>
          <a:bodyPr lIns="538855" tIns="540000" rIns="538855" bIns="538855" anchor="ctr"/>
          <a:lstStyle>
            <a:lvl1pPr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cs-CZ" altLang="cs-CZ" sz="8800" b="1" dirty="0">
                <a:solidFill>
                  <a:srgbClr val="0085CE"/>
                </a:solidFill>
                <a:latin typeface="Arial" panose="020B0604020202020204" pitchFamily="34" charset="0"/>
              </a:rPr>
              <a:t>Metastáza maligního melanomu v graviditě</a:t>
            </a:r>
            <a:endParaRPr lang="en-GB" altLang="cs-CZ" sz="8800" b="1" dirty="0">
              <a:solidFill>
                <a:srgbClr val="0085CE"/>
              </a:solidFill>
              <a:latin typeface="Arial" panose="020B0604020202020204" pitchFamily="34" charset="0"/>
            </a:endParaRPr>
          </a:p>
        </p:txBody>
      </p:sp>
      <p:pic>
        <p:nvPicPr>
          <p:cNvPr id="53" name="Obrázek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089" y="700606"/>
            <a:ext cx="27306000" cy="6826500"/>
          </a:xfrm>
          <a:prstGeom prst="rect">
            <a:avLst/>
          </a:prstGeom>
        </p:spPr>
      </p:pic>
      <p:pic>
        <p:nvPicPr>
          <p:cNvPr id="3" name="Obrázek 2" descr="Obsah obrázku Zobrazovací metoda v lékařství, radiologie, lékařský, Porodní ultrasonografie&#10;&#10;Popis byl vytvořen automaticky">
            <a:extLst>
              <a:ext uri="{FF2B5EF4-FFF2-40B4-BE49-F238E27FC236}">
                <a16:creationId xmlns:a16="http://schemas.microsoft.com/office/drawing/2014/main" id="{FFBA72AA-7E96-CF72-FACB-E4664FA80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788" y="14660164"/>
            <a:ext cx="9639804" cy="6409362"/>
          </a:xfrm>
          <a:prstGeom prst="rect">
            <a:avLst/>
          </a:prstGeom>
        </p:spPr>
      </p:pic>
      <p:pic>
        <p:nvPicPr>
          <p:cNvPr id="5" name="Obrázek 4" descr="Obsah obrázku Maso, krev, interiér, osoba&#10;&#10;Popis byl vytvořen automaticky">
            <a:extLst>
              <a:ext uri="{FF2B5EF4-FFF2-40B4-BE49-F238E27FC236}">
                <a16:creationId xmlns:a16="http://schemas.microsoft.com/office/drawing/2014/main" id="{7FE4DFB3-C42A-081D-F198-697FC88401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39" y="32860307"/>
            <a:ext cx="8501731" cy="8301625"/>
          </a:xfrm>
          <a:prstGeom prst="rect">
            <a:avLst/>
          </a:prstGeom>
        </p:spPr>
      </p:pic>
      <p:pic>
        <p:nvPicPr>
          <p:cNvPr id="7" name="Obrázek 6" descr="Obsah obrázku Maso, jídlo, osoba, interiér&#10;&#10;Popis byl vytvořen automaticky">
            <a:extLst>
              <a:ext uri="{FF2B5EF4-FFF2-40B4-BE49-F238E27FC236}">
                <a16:creationId xmlns:a16="http://schemas.microsoft.com/office/drawing/2014/main" id="{529C1F27-7C66-D566-E25F-6095B559B6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38" y="42005161"/>
            <a:ext cx="8501731" cy="8654489"/>
          </a:xfrm>
          <a:prstGeom prst="rect">
            <a:avLst/>
          </a:prstGeom>
        </p:spPr>
      </p:pic>
      <p:pic>
        <p:nvPicPr>
          <p:cNvPr id="9" name="Obrázek 8" descr="Obsah obrázku jídlo, interiér&#10;&#10;Popis byl vytvořen automaticky">
            <a:extLst>
              <a:ext uri="{FF2B5EF4-FFF2-40B4-BE49-F238E27FC236}">
                <a16:creationId xmlns:a16="http://schemas.microsoft.com/office/drawing/2014/main" id="{EC01E7A2-AAD3-03DF-C464-7B1F243FF1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909" y="31119677"/>
            <a:ext cx="7691950" cy="835192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4FB233CE-B44C-0E67-8882-9EBB82B67E53}"/>
              </a:ext>
            </a:extLst>
          </p:cNvPr>
          <p:cNvSpPr txBox="1"/>
          <p:nvPr/>
        </p:nvSpPr>
        <p:spPr>
          <a:xfrm>
            <a:off x="10136788" y="45603249"/>
            <a:ext cx="96398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/>
              <a:t>Foto č.1: </a:t>
            </a:r>
            <a:r>
              <a:rPr lang="cs-CZ" sz="4400" dirty="0"/>
              <a:t>sutura hysterotomie, </a:t>
            </a:r>
            <a:r>
              <a:rPr lang="cs-CZ" sz="4400" dirty="0" err="1"/>
              <a:t>susp</a:t>
            </a:r>
            <a:r>
              <a:rPr lang="cs-CZ" sz="4400" dirty="0"/>
              <a:t>. útvar vlevo </a:t>
            </a:r>
            <a:r>
              <a:rPr lang="cs-CZ" sz="4400" dirty="0" err="1"/>
              <a:t>retorperitoneálně</a:t>
            </a:r>
            <a:endParaRPr lang="cs-CZ" sz="4400" dirty="0"/>
          </a:p>
          <a:p>
            <a:endParaRPr lang="cs-CZ" sz="4400" dirty="0"/>
          </a:p>
          <a:p>
            <a:r>
              <a:rPr lang="cs-CZ" sz="4400" b="1" dirty="0"/>
              <a:t>Foto č.2: </a:t>
            </a:r>
            <a:r>
              <a:rPr lang="cs-CZ" sz="4400" dirty="0"/>
              <a:t>vizualizovaný </a:t>
            </a:r>
            <a:r>
              <a:rPr lang="cs-CZ" sz="4400" dirty="0" err="1"/>
              <a:t>susp</a:t>
            </a:r>
            <a:r>
              <a:rPr lang="cs-CZ" sz="4400" dirty="0"/>
              <a:t>. útvar v  </a:t>
            </a:r>
            <a:r>
              <a:rPr lang="cs-CZ" sz="4400" dirty="0" err="1"/>
              <a:t>retroperitoneu</a:t>
            </a:r>
            <a:endParaRPr lang="cs-CZ" sz="4400" dirty="0"/>
          </a:p>
          <a:p>
            <a:endParaRPr lang="cs-CZ" sz="4400" dirty="0"/>
          </a:p>
          <a:p>
            <a:r>
              <a:rPr lang="cs-CZ" sz="4400" b="1" dirty="0"/>
              <a:t>Foto č.3: </a:t>
            </a:r>
            <a:r>
              <a:rPr lang="cs-CZ" sz="4400" dirty="0" err="1"/>
              <a:t>exstirpovaný</a:t>
            </a:r>
            <a:r>
              <a:rPr lang="cs-CZ" sz="4400" dirty="0"/>
              <a:t> </a:t>
            </a:r>
            <a:r>
              <a:rPr lang="cs-CZ" sz="4400" dirty="0" err="1"/>
              <a:t>susp</a:t>
            </a:r>
            <a:r>
              <a:rPr lang="cs-CZ" sz="4400" dirty="0"/>
              <a:t>. útvar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719B76F-1A43-A9AF-5078-9B4ACC9246CB}"/>
              </a:ext>
            </a:extLst>
          </p:cNvPr>
          <p:cNvSpPr txBox="1"/>
          <p:nvPr/>
        </p:nvSpPr>
        <p:spPr>
          <a:xfrm>
            <a:off x="7040106" y="33185879"/>
            <a:ext cx="4059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/>
              <a:t>Foto č.1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5A47B7E-9580-2B9A-48D0-00303CF83C5A}"/>
              </a:ext>
            </a:extLst>
          </p:cNvPr>
          <p:cNvSpPr txBox="1"/>
          <p:nvPr/>
        </p:nvSpPr>
        <p:spPr>
          <a:xfrm>
            <a:off x="7040106" y="42405744"/>
            <a:ext cx="2821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/>
              <a:t>Foto č.2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D94657A-F132-7E92-442C-67031530E211}"/>
              </a:ext>
            </a:extLst>
          </p:cNvPr>
          <p:cNvSpPr txBox="1"/>
          <p:nvPr/>
        </p:nvSpPr>
        <p:spPr>
          <a:xfrm>
            <a:off x="25772429" y="31668594"/>
            <a:ext cx="2292660" cy="78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/>
              <a:t>Foto č.3</a:t>
            </a:r>
          </a:p>
        </p:txBody>
      </p:sp>
    </p:spTree>
    <p:extLst>
      <p:ext uri="{BB962C8B-B14F-4D97-AF65-F5344CB8AC3E}">
        <p14:creationId xmlns:p14="http://schemas.microsoft.com/office/powerpoint/2010/main" val="4853064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</TotalTime>
  <Words>486</Words>
  <Application>Microsoft Office PowerPoint</Application>
  <PresentationFormat>Vlastní</PresentationFormat>
  <Paragraphs>31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Motiv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SNGP 2022</dc:title>
  <dc:creator>Jiří</dc:creator>
  <cp:lastModifiedBy>Jiří Kuta</cp:lastModifiedBy>
  <cp:revision>34</cp:revision>
  <dcterms:created xsi:type="dcterms:W3CDTF">2017-08-30T13:07:43Z</dcterms:created>
  <dcterms:modified xsi:type="dcterms:W3CDTF">2023-11-11T20:46:30Z</dcterms:modified>
</cp:coreProperties>
</file>